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Kollektif" charset="1" panose="020B0604020101010102"/>
      <p:regular r:id="rId35"/>
    </p:embeddedFont>
    <p:embeddedFont>
      <p:font typeface="Lato" charset="1" panose="020F0502020204030203"/>
      <p:regular r:id="rId36"/>
    </p:embeddedFont>
    <p:embeddedFont>
      <p:font typeface="Lato Bold" charset="1" panose="020F0502020204030203"/>
      <p:regular r:id="rId37"/>
    </p:embeddedFont>
    <p:embeddedFont>
      <p:font typeface="Roboto Mono" charset="1" panose="00000000000000000000"/>
      <p:regular r:id="rId38"/>
    </p:embeddedFont>
    <p:embeddedFont>
      <p:font typeface="Roboto Mono Bold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6" y="5881378"/>
            <a:ext cx="18274644" cy="4405622"/>
          </a:xfrm>
          <a:custGeom>
            <a:avLst/>
            <a:gdLst/>
            <a:ahLst/>
            <a:cxnLst/>
            <a:rect r="r" b="b" t="t" l="l"/>
            <a:pathLst>
              <a:path h="4405622" w="18274644">
                <a:moveTo>
                  <a:pt x="0" y="0"/>
                </a:moveTo>
                <a:lnTo>
                  <a:pt x="18274644" y="0"/>
                </a:lnTo>
                <a:lnTo>
                  <a:pt x="18274644" y="4405622"/>
                </a:lnTo>
                <a:lnTo>
                  <a:pt x="0" y="440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84" r="0" b="-9169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953138" y="3624130"/>
            <a:ext cx="7305428" cy="0"/>
          </a:xfrm>
          <a:prstGeom prst="line">
            <a:avLst/>
          </a:prstGeom>
          <a:ln cap="rnd" w="2857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5482184"/>
            <a:ext cx="2983083" cy="1688010"/>
            <a:chOff x="0" y="0"/>
            <a:chExt cx="785668" cy="4445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5668" cy="444579"/>
            </a:xfrm>
            <a:custGeom>
              <a:avLst/>
              <a:gdLst/>
              <a:ahLst/>
              <a:cxnLst/>
              <a:rect r="r" b="b" t="t" l="l"/>
              <a:pathLst>
                <a:path h="444579" w="785668">
                  <a:moveTo>
                    <a:pt x="0" y="0"/>
                  </a:moveTo>
                  <a:lnTo>
                    <a:pt x="785668" y="0"/>
                  </a:lnTo>
                  <a:lnTo>
                    <a:pt x="785668" y="444579"/>
                  </a:lnTo>
                  <a:lnTo>
                    <a:pt x="0" y="444579"/>
                  </a:lnTo>
                  <a:close/>
                </a:path>
              </a:pathLst>
            </a:custGeom>
            <a:solidFill>
              <a:srgbClr val="FE5D6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85668" cy="492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98144"/>
            <a:ext cx="4675556" cy="1461111"/>
          </a:xfrm>
          <a:custGeom>
            <a:avLst/>
            <a:gdLst/>
            <a:ahLst/>
            <a:cxnLst/>
            <a:rect r="r" b="b" t="t" l="l"/>
            <a:pathLst>
              <a:path h="1461111" w="4675556">
                <a:moveTo>
                  <a:pt x="0" y="0"/>
                </a:moveTo>
                <a:lnTo>
                  <a:pt x="4675556" y="0"/>
                </a:lnTo>
                <a:lnTo>
                  <a:pt x="4675556" y="1461112"/>
                </a:lnTo>
                <a:lnTo>
                  <a:pt x="0" y="146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2728" y="1779747"/>
            <a:ext cx="16835899" cy="17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0022">
                <a:solidFill>
                  <a:srgbClr val="545454"/>
                </a:solidFill>
                <a:latin typeface="Kollektif"/>
                <a:ea typeface="Kollektif"/>
                <a:cs typeface="Kollektif"/>
                <a:sym typeface="Kollektif"/>
              </a:rPr>
              <a:t>Property Revenue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53138" y="4054389"/>
            <a:ext cx="7177587" cy="46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0"/>
              </a:lnSpc>
            </a:pPr>
            <a:r>
              <a:rPr lang="en-US" sz="2771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Jeffrey Fernandez, Jay Chang, &amp; Jack Keaveny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5846" y="311202"/>
            <a:ext cx="11437392" cy="9664596"/>
          </a:xfrm>
          <a:custGeom>
            <a:avLst/>
            <a:gdLst/>
            <a:ahLst/>
            <a:cxnLst/>
            <a:rect r="r" b="b" t="t" l="l"/>
            <a:pathLst>
              <a:path h="9664596" w="11437392">
                <a:moveTo>
                  <a:pt x="0" y="0"/>
                </a:moveTo>
                <a:lnTo>
                  <a:pt x="11437392" y="0"/>
                </a:lnTo>
                <a:lnTo>
                  <a:pt x="11437392" y="9664596"/>
                </a:lnTo>
                <a:lnTo>
                  <a:pt x="0" y="966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4797" y="3419459"/>
            <a:ext cx="10833784" cy="6581524"/>
          </a:xfrm>
          <a:custGeom>
            <a:avLst/>
            <a:gdLst/>
            <a:ahLst/>
            <a:cxnLst/>
            <a:rect r="r" b="b" t="t" l="l"/>
            <a:pathLst>
              <a:path h="6581524" w="10833784">
                <a:moveTo>
                  <a:pt x="0" y="0"/>
                </a:moveTo>
                <a:lnTo>
                  <a:pt x="10833783" y="0"/>
                </a:lnTo>
                <a:lnTo>
                  <a:pt x="10833783" y="6581523"/>
                </a:lnTo>
                <a:lnTo>
                  <a:pt x="0" y="6581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1353" y="763598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Revenue Calculations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4152"/>
            <a:ext cx="16685977" cy="69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3"/>
              </a:lnSpc>
              <a:spcBef>
                <a:spcPct val="0"/>
              </a:spcBef>
            </a:pPr>
            <a:r>
              <a:rPr lang="en-US" sz="4095">
                <a:solidFill>
                  <a:srgbClr val="FE5D62"/>
                </a:solidFill>
                <a:latin typeface="Roboto Mono"/>
                <a:ea typeface="Roboto Mono"/>
                <a:cs typeface="Roboto Mono"/>
                <a:sym typeface="Roboto Mono"/>
              </a:rPr>
              <a:t>calendar2</a:t>
            </a:r>
            <a:r>
              <a:rPr lang="en-US" sz="4095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: DataFrame of all cleaned calendar data </a:t>
            </a:r>
            <a:r>
              <a:rPr lang="en-US" sz="4095">
                <a:solidFill>
                  <a:srgbClr val="FE5D6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676" y="4154543"/>
            <a:ext cx="16986647" cy="1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6"/>
              </a:lnSpc>
            </a:pPr>
            <a:r>
              <a:rPr lang="en-US" sz="102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Model and Feature Selection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676" y="252536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9525" y="2414157"/>
            <a:ext cx="10961066" cy="7302810"/>
          </a:xfrm>
          <a:custGeom>
            <a:avLst/>
            <a:gdLst/>
            <a:ahLst/>
            <a:cxnLst/>
            <a:rect r="r" b="b" t="t" l="l"/>
            <a:pathLst>
              <a:path h="7302810" w="10961066">
                <a:moveTo>
                  <a:pt x="0" y="0"/>
                </a:moveTo>
                <a:lnTo>
                  <a:pt x="10961066" y="0"/>
                </a:lnTo>
                <a:lnTo>
                  <a:pt x="10961066" y="7302811"/>
                </a:lnTo>
                <a:lnTo>
                  <a:pt x="0" y="7302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4420" y="6703081"/>
            <a:ext cx="2007641" cy="633476"/>
            <a:chOff x="0" y="0"/>
            <a:chExt cx="528762" cy="16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8762" cy="166842"/>
            </a:xfrm>
            <a:custGeom>
              <a:avLst/>
              <a:gdLst/>
              <a:ahLst/>
              <a:cxnLst/>
              <a:rect r="r" b="b" t="t" l="l"/>
              <a:pathLst>
                <a:path h="166842" w="528762">
                  <a:moveTo>
                    <a:pt x="0" y="0"/>
                  </a:moveTo>
                  <a:lnTo>
                    <a:pt x="528762" y="0"/>
                  </a:lnTo>
                  <a:lnTo>
                    <a:pt x="528762" y="166842"/>
                  </a:lnTo>
                  <a:lnTo>
                    <a:pt x="0" y="166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E5D6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28762" cy="21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80477" y="6703081"/>
            <a:ext cx="2007641" cy="633476"/>
            <a:chOff x="0" y="0"/>
            <a:chExt cx="528762" cy="16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8762" cy="166842"/>
            </a:xfrm>
            <a:custGeom>
              <a:avLst/>
              <a:gdLst/>
              <a:ahLst/>
              <a:cxnLst/>
              <a:rect r="r" b="b" t="t" l="l"/>
              <a:pathLst>
                <a:path h="166842" w="528762">
                  <a:moveTo>
                    <a:pt x="0" y="0"/>
                  </a:moveTo>
                  <a:lnTo>
                    <a:pt x="528762" y="0"/>
                  </a:lnTo>
                  <a:lnTo>
                    <a:pt x="528762" y="166842"/>
                  </a:lnTo>
                  <a:lnTo>
                    <a:pt x="0" y="1668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E5D6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28762" cy="21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51541" y="1962135"/>
            <a:ext cx="7020159" cy="79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  <a:spcBef>
                <a:spcPct val="0"/>
              </a:spcBef>
            </a:pPr>
            <a:r>
              <a:rPr lang="en-US" b="true" sz="2395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Feature Selection: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Selected numeric predictors relevant to the target (log_2024_revenue) while excluding identifiers and highly correlated features like price and availability_365.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Ensured features are scaled appropriately for the model requirements.</a:t>
            </a:r>
          </a:p>
          <a:p>
            <a:pPr algn="l">
              <a:lnSpc>
                <a:spcPts val="3353"/>
              </a:lnSpc>
            </a:pPr>
          </a:p>
          <a:p>
            <a:pPr algn="l">
              <a:lnSpc>
                <a:spcPts val="3353"/>
              </a:lnSpc>
              <a:spcBef>
                <a:spcPct val="0"/>
              </a:spcBef>
            </a:pPr>
            <a:r>
              <a:rPr lang="en-US" b="true" sz="2395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Model Selection: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Decision Tree Regressor:</a:t>
            </a:r>
          </a:p>
          <a:p>
            <a:pPr algn="l" marL="1034364" indent="-344788" lvl="2">
              <a:lnSpc>
                <a:spcPts val="3353"/>
              </a:lnSpc>
              <a:buFont typeface="Arial"/>
              <a:buChar char="⚬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Simplicity in interpreting splits and feature importance.</a:t>
            </a:r>
          </a:p>
          <a:p>
            <a:pPr algn="l" marL="1034364" indent="-344788" lvl="2">
              <a:lnSpc>
                <a:spcPts val="3353"/>
              </a:lnSpc>
              <a:buFont typeface="Arial"/>
              <a:buChar char="⚬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Risk of overfitting if the tree grows too deep.</a:t>
            </a:r>
          </a:p>
          <a:p>
            <a:pPr algn="l" marL="517182" indent="-258591" lvl="1">
              <a:lnSpc>
                <a:spcPts val="3353"/>
              </a:lnSpc>
              <a:buFont typeface="Arial"/>
              <a:buChar char="•"/>
            </a:pPr>
            <a:r>
              <a:rPr lang="en-US" b="true" sz="2395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Random Forest Regressor:</a:t>
            </a:r>
          </a:p>
          <a:p>
            <a:pPr algn="l" marL="1034364" indent="-344788" lvl="2">
              <a:lnSpc>
                <a:spcPts val="3353"/>
              </a:lnSpc>
              <a:buFont typeface="Arial"/>
              <a:buChar char="⚬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Aggregates multiple decision trees to reduce overfitting and improve generalization.</a:t>
            </a:r>
          </a:p>
          <a:p>
            <a:pPr algn="l" marL="1034364" indent="-344788" lvl="2">
              <a:lnSpc>
                <a:spcPts val="3353"/>
              </a:lnSpc>
              <a:buFont typeface="Arial"/>
              <a:buChar char="⚬"/>
            </a:pPr>
            <a:r>
              <a:rPr lang="en-US" sz="239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Robust against noisy data with better predictive performance.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5609" y="1720907"/>
            <a:ext cx="13896783" cy="8285957"/>
          </a:xfrm>
          <a:custGeom>
            <a:avLst/>
            <a:gdLst/>
            <a:ahLst/>
            <a:cxnLst/>
            <a:rect r="r" b="b" t="t" l="l"/>
            <a:pathLst>
              <a:path h="8285957" w="13896783">
                <a:moveTo>
                  <a:pt x="0" y="0"/>
                </a:moveTo>
                <a:lnTo>
                  <a:pt x="13896782" y="0"/>
                </a:lnTo>
                <a:lnTo>
                  <a:pt x="13896782" y="8285957"/>
                </a:lnTo>
                <a:lnTo>
                  <a:pt x="0" y="8285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676" y="94153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Model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4508" y="5194262"/>
            <a:ext cx="5687035" cy="3740319"/>
          </a:xfrm>
          <a:custGeom>
            <a:avLst/>
            <a:gdLst/>
            <a:ahLst/>
            <a:cxnLst/>
            <a:rect r="r" b="b" t="t" l="l"/>
            <a:pathLst>
              <a:path h="3740319" w="5687035">
                <a:moveTo>
                  <a:pt x="0" y="0"/>
                </a:moveTo>
                <a:lnTo>
                  <a:pt x="5687035" y="0"/>
                </a:lnTo>
                <a:lnTo>
                  <a:pt x="5687035" y="3740319"/>
                </a:lnTo>
                <a:lnTo>
                  <a:pt x="0" y="3740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2258" y="2277531"/>
            <a:ext cx="5391534" cy="2916731"/>
          </a:xfrm>
          <a:custGeom>
            <a:avLst/>
            <a:gdLst/>
            <a:ahLst/>
            <a:cxnLst/>
            <a:rect r="r" b="b" t="t" l="l"/>
            <a:pathLst>
              <a:path h="2916731" w="5391534">
                <a:moveTo>
                  <a:pt x="0" y="0"/>
                </a:moveTo>
                <a:lnTo>
                  <a:pt x="5391534" y="0"/>
                </a:lnTo>
                <a:lnTo>
                  <a:pt x="5391534" y="2916731"/>
                </a:lnTo>
                <a:lnTo>
                  <a:pt x="0" y="291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676" y="650777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Model Selection for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16658" y="2858655"/>
            <a:ext cx="8235961" cy="639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b="true" sz="2295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Random Forest vs. Decision Tree Performance: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Random Forest significantly outperforms the Decision Tree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Higher R-squared: 0.52 vs. 0.01.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Lower Mean Squared Error (MSE) and Mean Absolute Error (MAE), indicating better predictive accuracy.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Stronger ability to capture underlying patterns in the data.</a:t>
            </a:r>
          </a:p>
          <a:p>
            <a:pPr algn="l">
              <a:lnSpc>
                <a:spcPts val="3213"/>
              </a:lnSpc>
            </a:pP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b="true" sz="2295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Interpretability: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Decision Tree offers simplicity and transparency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Useful for analyzing feature importance and identifying key revenue drivers.</a:t>
            </a:r>
          </a:p>
          <a:p>
            <a:pPr algn="l" marL="495593" indent="-247796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Insights into how features influence predictions.</a:t>
            </a:r>
          </a:p>
          <a:p>
            <a:pPr algn="l">
              <a:lnSpc>
                <a:spcPts val="3213"/>
              </a:lnSpc>
            </a:pP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b="true" sz="2295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Conclusion: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Random Forest for accuracy.</a:t>
            </a:r>
          </a:p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295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Decision Tree for interpretability and strategic insights.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676" y="4154543"/>
            <a:ext cx="16986647" cy="1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6"/>
              </a:lnSpc>
            </a:pPr>
            <a:r>
              <a:rPr lang="en-US" sz="102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Analysis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10754"/>
            <a:ext cx="10628522" cy="8476246"/>
          </a:xfrm>
          <a:custGeom>
            <a:avLst/>
            <a:gdLst/>
            <a:ahLst/>
            <a:cxnLst/>
            <a:rect r="r" b="b" t="t" l="l"/>
            <a:pathLst>
              <a:path h="8476246" w="10628522">
                <a:moveTo>
                  <a:pt x="0" y="0"/>
                </a:moveTo>
                <a:lnTo>
                  <a:pt x="10628522" y="0"/>
                </a:lnTo>
                <a:lnTo>
                  <a:pt x="10628522" y="8476246"/>
                </a:lnTo>
                <a:lnTo>
                  <a:pt x="0" y="847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69820" y="3949799"/>
            <a:ext cx="9950878" cy="3470369"/>
          </a:xfrm>
          <a:custGeom>
            <a:avLst/>
            <a:gdLst/>
            <a:ahLst/>
            <a:cxnLst/>
            <a:rect r="r" b="b" t="t" l="l"/>
            <a:pathLst>
              <a:path h="3470369" w="9950878">
                <a:moveTo>
                  <a:pt x="0" y="0"/>
                </a:moveTo>
                <a:lnTo>
                  <a:pt x="9950879" y="0"/>
                </a:lnTo>
                <a:lnTo>
                  <a:pt x="9950879" y="3470369"/>
                </a:lnTo>
                <a:lnTo>
                  <a:pt x="0" y="3470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676" y="483875"/>
            <a:ext cx="16986647" cy="13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6"/>
              </a:lnSpc>
            </a:pPr>
            <a:r>
              <a:rPr lang="en-US" sz="78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Feature Analysis - Random Forest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63202" y="7083743"/>
            <a:ext cx="1054418" cy="435293"/>
            <a:chOff x="0" y="0"/>
            <a:chExt cx="1405890" cy="580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0480" y="45720"/>
              <a:ext cx="1389380" cy="558800"/>
            </a:xfrm>
            <a:custGeom>
              <a:avLst/>
              <a:gdLst/>
              <a:ahLst/>
              <a:cxnLst/>
              <a:rect r="r" b="b" t="t" l="l"/>
              <a:pathLst>
                <a:path h="558800" w="1389380">
                  <a:moveTo>
                    <a:pt x="81280" y="7620"/>
                  </a:moveTo>
                  <a:cubicBezTo>
                    <a:pt x="1009650" y="15240"/>
                    <a:pt x="1093470" y="57150"/>
                    <a:pt x="1165860" y="53340"/>
                  </a:cubicBezTo>
                  <a:cubicBezTo>
                    <a:pt x="1212850" y="50800"/>
                    <a:pt x="1257300" y="0"/>
                    <a:pt x="1283970" y="20320"/>
                  </a:cubicBezTo>
                  <a:cubicBezTo>
                    <a:pt x="1333500" y="58420"/>
                    <a:pt x="1242060" y="455930"/>
                    <a:pt x="1283970" y="477520"/>
                  </a:cubicBezTo>
                  <a:cubicBezTo>
                    <a:pt x="1305560" y="488950"/>
                    <a:pt x="1389380" y="408940"/>
                    <a:pt x="1385570" y="402590"/>
                  </a:cubicBezTo>
                  <a:cubicBezTo>
                    <a:pt x="1380490" y="393700"/>
                    <a:pt x="1242060" y="469900"/>
                    <a:pt x="1148080" y="483870"/>
                  </a:cubicBezTo>
                  <a:cubicBezTo>
                    <a:pt x="1016000" y="501650"/>
                    <a:pt x="831850" y="461010"/>
                    <a:pt x="662940" y="457200"/>
                  </a:cubicBezTo>
                  <a:cubicBezTo>
                    <a:pt x="478790" y="454660"/>
                    <a:pt x="172720" y="558800"/>
                    <a:pt x="81280" y="468630"/>
                  </a:cubicBezTo>
                  <a:cubicBezTo>
                    <a:pt x="0" y="388620"/>
                    <a:pt x="81280" y="7620"/>
                    <a:pt x="81280" y="762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779818" y="8107680"/>
            <a:ext cx="325755" cy="321945"/>
            <a:chOff x="0" y="0"/>
            <a:chExt cx="434340" cy="429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50800"/>
              <a:ext cx="334010" cy="326390"/>
            </a:xfrm>
            <a:custGeom>
              <a:avLst/>
              <a:gdLst/>
              <a:ahLst/>
              <a:cxnLst/>
              <a:rect r="r" b="b" t="t" l="l"/>
              <a:pathLst>
                <a:path h="326390" w="334010">
                  <a:moveTo>
                    <a:pt x="334010" y="6350"/>
                  </a:moveTo>
                  <a:cubicBezTo>
                    <a:pt x="0" y="326390"/>
                    <a:pt x="327660" y="0"/>
                    <a:pt x="327660" y="0"/>
                  </a:cubicBezTo>
                </a:path>
              </a:pathLst>
            </a:custGeom>
            <a:solidFill>
              <a:srgbClr val="FFF234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6433" y="1833079"/>
            <a:ext cx="10875793" cy="8453921"/>
            <a:chOff x="0" y="0"/>
            <a:chExt cx="14501058" cy="11271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07633" y="198511"/>
              <a:ext cx="11342774" cy="11073383"/>
            </a:xfrm>
            <a:custGeom>
              <a:avLst/>
              <a:gdLst/>
              <a:ahLst/>
              <a:cxnLst/>
              <a:rect r="r" b="b" t="t" l="l"/>
              <a:pathLst>
                <a:path h="11073383" w="11342774">
                  <a:moveTo>
                    <a:pt x="0" y="0"/>
                  </a:moveTo>
                  <a:lnTo>
                    <a:pt x="11342774" y="0"/>
                  </a:lnTo>
                  <a:lnTo>
                    <a:pt x="11342774" y="11073383"/>
                  </a:lnTo>
                  <a:lnTo>
                    <a:pt x="0" y="1107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14501058" cy="714733"/>
              <a:chOff x="0" y="0"/>
              <a:chExt cx="2864406" cy="14118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864407" cy="141182"/>
              </a:xfrm>
              <a:custGeom>
                <a:avLst/>
                <a:gdLst/>
                <a:ahLst/>
                <a:cxnLst/>
                <a:rect r="r" b="b" t="t" l="l"/>
                <a:pathLst>
                  <a:path h="141182" w="2864407">
                    <a:moveTo>
                      <a:pt x="0" y="0"/>
                    </a:moveTo>
                    <a:lnTo>
                      <a:pt x="2864407" y="0"/>
                    </a:lnTo>
                    <a:lnTo>
                      <a:pt x="2864407" y="141182"/>
                    </a:lnTo>
                    <a:lnTo>
                      <a:pt x="0" y="14118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864406" cy="1792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3"/>
                  </a:lnSpc>
                </a:pPr>
                <a:r>
                  <a:rPr lang="en-US" b="true" sz="1895">
                    <a:solidFill>
                      <a:srgbClr val="000000"/>
                    </a:solidFill>
                    <a:latin typeface="Roboto Mono Bold"/>
                    <a:ea typeface="Roboto Mono Bold"/>
                    <a:cs typeface="Roboto Mono Bold"/>
                    <a:sym typeface="Roboto Mono Bold"/>
                  </a:rPr>
                  <a:t>Decision Tree Model Feature Importance: SHAP Summary (Bar Plot)</a:t>
                </a: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7174233" y="5143500"/>
            <a:ext cx="11113767" cy="1555927"/>
          </a:xfrm>
          <a:custGeom>
            <a:avLst/>
            <a:gdLst/>
            <a:ahLst/>
            <a:cxnLst/>
            <a:rect r="r" b="b" t="t" l="l"/>
            <a:pathLst>
              <a:path h="1555927" w="11113767">
                <a:moveTo>
                  <a:pt x="0" y="0"/>
                </a:moveTo>
                <a:lnTo>
                  <a:pt x="11113767" y="0"/>
                </a:lnTo>
                <a:lnTo>
                  <a:pt x="11113767" y="1555927"/>
                </a:lnTo>
                <a:lnTo>
                  <a:pt x="0" y="155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0676" y="483875"/>
            <a:ext cx="16986647" cy="134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6"/>
              </a:lnSpc>
            </a:pPr>
            <a:r>
              <a:rPr lang="en-US" sz="78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Feature Analysis - Decision Tree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0246" y="2072529"/>
            <a:ext cx="10010001" cy="7679630"/>
          </a:xfrm>
          <a:custGeom>
            <a:avLst/>
            <a:gdLst/>
            <a:ahLst/>
            <a:cxnLst/>
            <a:rect r="r" b="b" t="t" l="l"/>
            <a:pathLst>
              <a:path h="7679630" w="10010001">
                <a:moveTo>
                  <a:pt x="0" y="0"/>
                </a:moveTo>
                <a:lnTo>
                  <a:pt x="10010001" y="0"/>
                </a:lnTo>
                <a:lnTo>
                  <a:pt x="10010001" y="7679630"/>
                </a:lnTo>
                <a:lnTo>
                  <a:pt x="0" y="767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calculated_host_listings_count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2225590"/>
            <a:ext cx="7339658" cy="7316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Complex non-linear relationship; confounding factors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Moderate number of listings might be associated with higher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Excessive number of listings can lead to fluctuations and even a decline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Large portfolio requires careful resource allocation and may face challenges related to maintaining high-quality service and managing competition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2707" y="3157642"/>
            <a:ext cx="8361287" cy="4839863"/>
          </a:xfrm>
          <a:custGeom>
            <a:avLst/>
            <a:gdLst/>
            <a:ahLst/>
            <a:cxnLst/>
            <a:rect r="r" b="b" t="t" l="l"/>
            <a:pathLst>
              <a:path h="4839863" w="8361287">
                <a:moveTo>
                  <a:pt x="0" y="0"/>
                </a:moveTo>
                <a:lnTo>
                  <a:pt x="8361287" y="0"/>
                </a:lnTo>
                <a:lnTo>
                  <a:pt x="8361287" y="4839863"/>
                </a:lnTo>
                <a:lnTo>
                  <a:pt x="0" y="4839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591" t="-48112" r="0" b="-219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59037"/>
            <a:ext cx="6740166" cy="386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9"/>
              </a:lnSpc>
            </a:pPr>
            <a:r>
              <a:rPr lang="en-US" sz="3656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To identify the</a:t>
            </a:r>
            <a:r>
              <a:rPr lang="en-US" b="true" sz="3656">
                <a:solidFill>
                  <a:srgbClr val="54545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3656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top 5 most influential property features</a:t>
            </a:r>
            <a:r>
              <a:rPr lang="en-US" sz="3656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driving </a:t>
            </a:r>
            <a:r>
              <a:rPr lang="en-US" b="true" sz="3656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Airbnb revenue</a:t>
            </a:r>
            <a:r>
              <a:rPr lang="en-US" sz="3656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b="true" sz="3656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Spain</a:t>
            </a:r>
            <a:r>
              <a:rPr lang="en-US" sz="3656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in order to optimize property management and maximize revenue.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9509" y="1983550"/>
            <a:ext cx="6579357" cy="117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8"/>
              </a:lnSpc>
            </a:pPr>
            <a:r>
              <a:rPr lang="en-US" sz="7768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Our Objective</a:t>
            </a:r>
          </a:p>
        </p:txBody>
      </p:sp>
      <p:sp>
        <p:nvSpPr>
          <p:cNvPr name="AutoShape 5" id="5"/>
          <p:cNvSpPr/>
          <p:nvPr/>
        </p:nvSpPr>
        <p:spPr>
          <a:xfrm>
            <a:off x="1583531" y="9613946"/>
            <a:ext cx="15139989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9970" y="2277550"/>
            <a:ext cx="9976007" cy="7671145"/>
          </a:xfrm>
          <a:custGeom>
            <a:avLst/>
            <a:gdLst/>
            <a:ahLst/>
            <a:cxnLst/>
            <a:rect r="r" b="b" t="t" l="l"/>
            <a:pathLst>
              <a:path h="7671145" w="9976007">
                <a:moveTo>
                  <a:pt x="0" y="0"/>
                </a:moveTo>
                <a:lnTo>
                  <a:pt x="9976007" y="0"/>
                </a:lnTo>
                <a:lnTo>
                  <a:pt x="9976007" y="7671144"/>
                </a:lnTo>
                <a:lnTo>
                  <a:pt x="0" y="767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676" y="3120013"/>
            <a:ext cx="5521953" cy="394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298" indent="-304649" lvl="1">
              <a:lnSpc>
                <a:spcPts val="3950"/>
              </a:lnSpc>
              <a:buFont typeface="Arial"/>
              <a:buChar char="•"/>
            </a:pPr>
            <a:r>
              <a:rPr lang="en-US" sz="28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Negative association</a:t>
            </a:r>
          </a:p>
          <a:p>
            <a:pPr algn="l">
              <a:lnSpc>
                <a:spcPts val="3950"/>
              </a:lnSpc>
            </a:pPr>
          </a:p>
          <a:p>
            <a:pPr algn="l" marL="609298" indent="-304649" lvl="1">
              <a:lnSpc>
                <a:spcPts val="3950"/>
              </a:lnSpc>
              <a:buFont typeface="Arial"/>
              <a:buChar char="•"/>
            </a:pPr>
            <a:r>
              <a:rPr lang="en-US" sz="28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8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roperties listed as "private rooms" might be associated with </a:t>
            </a:r>
            <a:r>
              <a:rPr lang="en-US" b="true" sz="2822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lower revenue</a:t>
            </a:r>
            <a:r>
              <a:rPr lang="en-US" sz="282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or less favorable outcomes compared to other room types (eg, entire homes)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room_type_Private room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7572" y="2072529"/>
            <a:ext cx="10418801" cy="7938134"/>
          </a:xfrm>
          <a:custGeom>
            <a:avLst/>
            <a:gdLst/>
            <a:ahLst/>
            <a:cxnLst/>
            <a:rect r="r" b="b" t="t" l="l"/>
            <a:pathLst>
              <a:path h="7938134" w="10418801">
                <a:moveTo>
                  <a:pt x="0" y="0"/>
                </a:moveTo>
                <a:lnTo>
                  <a:pt x="10418802" y="0"/>
                </a:lnTo>
                <a:lnTo>
                  <a:pt x="10418802" y="7938134"/>
                </a:lnTo>
                <a:lnTo>
                  <a:pt x="0" y="7938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97" y="2842368"/>
            <a:ext cx="6586802" cy="516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Positive association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Properties with more bathrooms tend to have </a:t>
            </a:r>
            <a:r>
              <a:rPr lang="en-US" b="true" sz="2954" spc="82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higher predicted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Diminishing returns, with the initial increase in revenue being more pronounced for the first few bathrooms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bathrooms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3569" y="2272318"/>
            <a:ext cx="9913755" cy="7435316"/>
          </a:xfrm>
          <a:custGeom>
            <a:avLst/>
            <a:gdLst/>
            <a:ahLst/>
            <a:cxnLst/>
            <a:rect r="r" b="b" t="t" l="l"/>
            <a:pathLst>
              <a:path h="7435316" w="9913755">
                <a:moveTo>
                  <a:pt x="0" y="0"/>
                </a:moveTo>
                <a:lnTo>
                  <a:pt x="9913755" y="0"/>
                </a:lnTo>
                <a:lnTo>
                  <a:pt x="9913755" y="7435316"/>
                </a:lnTo>
                <a:lnTo>
                  <a:pt x="0" y="7435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97" y="2842368"/>
            <a:ext cx="6586802" cy="516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Positive association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Properties with more bedrooms tend to have </a:t>
            </a:r>
            <a:r>
              <a:rPr lang="en-US" b="true" sz="2954" spc="82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higher predicted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Diminishing returns, with the initial increase in revenue being more pronounced for the first few bedrooms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bedrooms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0237" y="2207720"/>
            <a:ext cx="9379063" cy="7050580"/>
          </a:xfrm>
          <a:custGeom>
            <a:avLst/>
            <a:gdLst/>
            <a:ahLst/>
            <a:cxnLst/>
            <a:rect r="r" b="b" t="t" l="l"/>
            <a:pathLst>
              <a:path h="7050580" w="9379063">
                <a:moveTo>
                  <a:pt x="0" y="0"/>
                </a:moveTo>
                <a:lnTo>
                  <a:pt x="9379063" y="0"/>
                </a:lnTo>
                <a:lnTo>
                  <a:pt x="9379063" y="7050580"/>
                </a:lnTo>
                <a:lnTo>
                  <a:pt x="0" y="705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697" y="2842368"/>
            <a:ext cx="6586802" cy="516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Positive association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Properties with higher host_acceptance_rate tend to have </a:t>
            </a:r>
            <a:r>
              <a:rPr lang="en-US" b="true" sz="2954" spc="82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higher predicted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4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Diminishing returns over time, likely due to potential scams by hosts or other confounding factors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host_acceptance_rate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52889" y="2072529"/>
            <a:ext cx="10376743" cy="7800572"/>
          </a:xfrm>
          <a:custGeom>
            <a:avLst/>
            <a:gdLst/>
            <a:ahLst/>
            <a:cxnLst/>
            <a:rect r="r" b="b" t="t" l="l"/>
            <a:pathLst>
              <a:path h="7800572" w="10376743">
                <a:moveTo>
                  <a:pt x="0" y="0"/>
                </a:moveTo>
                <a:lnTo>
                  <a:pt x="10376743" y="0"/>
                </a:lnTo>
                <a:lnTo>
                  <a:pt x="10376743" y="7800572"/>
                </a:lnTo>
                <a:lnTo>
                  <a:pt x="0" y="780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7665" y="3290308"/>
            <a:ext cx="7066735" cy="364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Complex non-linear relationship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Moderate minimum stay might be associated with higher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Excessive minimum stay can lead to fluctuations and even a decline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EXTRA: minimum_nights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8264" y="2072529"/>
            <a:ext cx="10816794" cy="8131375"/>
          </a:xfrm>
          <a:custGeom>
            <a:avLst/>
            <a:gdLst/>
            <a:ahLst/>
            <a:cxnLst/>
            <a:rect r="r" b="b" t="t" l="l"/>
            <a:pathLst>
              <a:path h="8131375" w="10816794">
                <a:moveTo>
                  <a:pt x="0" y="0"/>
                </a:moveTo>
                <a:lnTo>
                  <a:pt x="10816794" y="0"/>
                </a:lnTo>
                <a:lnTo>
                  <a:pt x="10816794" y="8131375"/>
                </a:lnTo>
                <a:lnTo>
                  <a:pt x="0" y="8131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552246"/>
            <a:ext cx="7066735" cy="312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Strong, positive relationship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Higher location scores tend to have </a:t>
            </a:r>
            <a:r>
              <a:rPr lang="en-US" b="true" sz="2954" spc="82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higher predicted revenue</a:t>
            </a:r>
          </a:p>
          <a:p>
            <a:pPr algn="just">
              <a:lnSpc>
                <a:spcPts val="4136"/>
              </a:lnSpc>
            </a:pPr>
          </a:p>
          <a:p>
            <a:pPr algn="just" marL="637853" indent="-318927" lvl="1">
              <a:lnSpc>
                <a:spcPts val="4136"/>
              </a:lnSpc>
              <a:buFont typeface="Arial"/>
              <a:buChar char="•"/>
            </a:pPr>
            <a:r>
              <a:rPr lang="en-US" sz="2954" spc="8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Guests value well-located properties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7665" y="188894"/>
            <a:ext cx="17812844" cy="19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Partial Dependence Plot </a:t>
            </a:r>
          </a:p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EXTRA: review_scores_location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676" y="4154543"/>
            <a:ext cx="16986647" cy="1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6"/>
              </a:lnSpc>
            </a:pPr>
            <a:r>
              <a:rPr lang="en-US" sz="102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74006" y="9578878"/>
            <a:ext cx="15139989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880506" y="1674047"/>
            <a:ext cx="6006115" cy="3918077"/>
          </a:xfrm>
          <a:custGeom>
            <a:avLst/>
            <a:gdLst/>
            <a:ahLst/>
            <a:cxnLst/>
            <a:rect r="r" b="b" t="t" l="l"/>
            <a:pathLst>
              <a:path h="3918077" w="6006115">
                <a:moveTo>
                  <a:pt x="0" y="0"/>
                </a:moveTo>
                <a:lnTo>
                  <a:pt x="6006115" y="0"/>
                </a:lnTo>
                <a:lnTo>
                  <a:pt x="6006115" y="3918076"/>
                </a:lnTo>
                <a:lnTo>
                  <a:pt x="0" y="391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92" t="-1780" r="-106676" b="-1190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0506" y="6443226"/>
            <a:ext cx="6006115" cy="2301320"/>
          </a:xfrm>
          <a:custGeom>
            <a:avLst/>
            <a:gdLst/>
            <a:ahLst/>
            <a:cxnLst/>
            <a:rect r="r" b="b" t="t" l="l"/>
            <a:pathLst>
              <a:path h="2301320" w="6006115">
                <a:moveTo>
                  <a:pt x="0" y="0"/>
                </a:moveTo>
                <a:lnTo>
                  <a:pt x="6006115" y="0"/>
                </a:lnTo>
                <a:lnTo>
                  <a:pt x="6006115" y="2301320"/>
                </a:lnTo>
                <a:lnTo>
                  <a:pt x="0" y="2301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856" t="-143933" r="0" b="-1321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8723" y="7376973"/>
            <a:ext cx="3733041" cy="8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4753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Private Room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0148" y="1196133"/>
            <a:ext cx="9317583" cy="134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6"/>
              </a:lnSpc>
            </a:pPr>
            <a:r>
              <a:rPr lang="en-US" sz="7790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8723" y="8323354"/>
            <a:ext cx="3373913" cy="42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2486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Worst Room 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2584" y="7426952"/>
            <a:ext cx="4030264" cy="8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4753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↑Bathrooms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8723" y="2700192"/>
            <a:ext cx="9625589" cy="129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8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For investors to maximize Airbnb revenue, these findings should be used to refine property features, pricing strategies, and listing descriptions to maximize revenue.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7072" y="7007681"/>
            <a:ext cx="2868891" cy="3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24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The more, the better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8723" y="4799654"/>
            <a:ext cx="2702021" cy="8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4753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Mallorca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8723" y="5745041"/>
            <a:ext cx="2431994" cy="42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2486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Ideal City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8723" y="4298319"/>
            <a:ext cx="2702021" cy="3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24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# Properties, Regulations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25443" y="4747932"/>
            <a:ext cx="3816864" cy="8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4753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3-5 Bedrooms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25443" y="5745041"/>
            <a:ext cx="2963086" cy="42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House or Large Apt.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8954" y="4736640"/>
            <a:ext cx="2620632" cy="81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4"/>
              </a:lnSpc>
            </a:pPr>
            <a:r>
              <a:rPr lang="en-US" sz="4753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Moderate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79712" y="5684917"/>
            <a:ext cx="2963388" cy="85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48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Minimum Stay Policy &amp; Portfolio Size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25443" y="4298319"/>
            <a:ext cx="2868891" cy="3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24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Best # Bedrooms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79712" y="4298319"/>
            <a:ext cx="2620632" cy="3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24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Attract More Bookings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8723" y="6967227"/>
            <a:ext cx="3733041" cy="3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24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Entire house or apartment is best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67072" y="8323354"/>
            <a:ext cx="3950471" cy="42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1"/>
              </a:lnSpc>
            </a:pPr>
            <a:r>
              <a:rPr lang="en-US" sz="2486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Compensate for Room Type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74841" y="2477288"/>
            <a:ext cx="10916716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61832"/>
            <a:ext cx="5327308" cy="7563336"/>
          </a:xfrm>
          <a:custGeom>
            <a:avLst/>
            <a:gdLst/>
            <a:ahLst/>
            <a:cxnLst/>
            <a:rect r="r" b="b" t="t" l="l"/>
            <a:pathLst>
              <a:path h="7563336" w="5327308">
                <a:moveTo>
                  <a:pt x="0" y="0"/>
                </a:moveTo>
                <a:lnTo>
                  <a:pt x="5327308" y="0"/>
                </a:lnTo>
                <a:lnTo>
                  <a:pt x="5327308" y="7563336"/>
                </a:lnTo>
                <a:lnTo>
                  <a:pt x="0" y="756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153" t="0" r="-83438" b="-2193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74841" y="430604"/>
            <a:ext cx="12576835" cy="162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15"/>
              </a:lnSpc>
            </a:pPr>
            <a:r>
              <a:rPr lang="en-US" sz="9368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Next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3343" y="2709217"/>
            <a:ext cx="4082505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4761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Cost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8844" y="3929927"/>
            <a:ext cx="4779015" cy="19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  <a:r>
              <a:rPr lang="en-US" sz="224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Integrate property price data from Zillow to understand net profit from purchase costs and rental revenue potential.</a:t>
            </a:r>
          </a:p>
          <a:p>
            <a:pPr algn="l">
              <a:lnSpc>
                <a:spcPts val="314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344730" y="2709217"/>
            <a:ext cx="4762710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4761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Review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0231" y="3823719"/>
            <a:ext cx="5438450" cy="195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  <a:r>
              <a:rPr lang="en-US" sz="224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Analyze the trend of review volumes (rising or falling) over the past 12-24 months.  Identify property types with consistently improving or declining reviews.</a:t>
            </a:r>
          </a:p>
          <a:p>
            <a:pPr algn="l">
              <a:lnSpc>
                <a:spcPts val="314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69754" y="5794446"/>
            <a:ext cx="5157196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4761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Sentiment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5255" y="6908948"/>
            <a:ext cx="5053780" cy="274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  <a:r>
              <a:rPr lang="en-US" sz="224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Extract customer sentiment from reviews to identify high-impact amenities. Highlight amenities most frequently associated with positive reviews (cleanliness, Wi-Fi quality, etc.)</a:t>
            </a:r>
          </a:p>
          <a:p>
            <a:pPr algn="l">
              <a:lnSpc>
                <a:spcPts val="3141"/>
              </a:lnSpc>
            </a:pPr>
          </a:p>
          <a:p>
            <a:pPr algn="l">
              <a:lnSpc>
                <a:spcPts val="314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339228" y="5794446"/>
            <a:ext cx="5630148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4761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Geospatial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4730" y="6908948"/>
            <a:ext cx="5438450" cy="2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  <a:r>
              <a:rPr lang="en-US" sz="224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Map Airbnb properties along major tourist attractions, transportation hubs, and nightlife spots to i</a:t>
            </a:r>
            <a:r>
              <a:rPr lang="en-US" sz="2243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dentify zones with high-performing properties (based on reviews, occupancy rates, and/or revenue).</a:t>
            </a:r>
          </a:p>
          <a:p>
            <a:pPr algn="l">
              <a:lnSpc>
                <a:spcPts val="3141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2510" y="5143500"/>
            <a:ext cx="19167569" cy="5459347"/>
          </a:xfrm>
          <a:custGeom>
            <a:avLst/>
            <a:gdLst/>
            <a:ahLst/>
            <a:cxnLst/>
            <a:rect r="r" b="b" t="t" l="l"/>
            <a:pathLst>
              <a:path h="5459347" w="19167569">
                <a:moveTo>
                  <a:pt x="0" y="0"/>
                </a:moveTo>
                <a:lnTo>
                  <a:pt x="19167569" y="0"/>
                </a:lnTo>
                <a:lnTo>
                  <a:pt x="19167569" y="5459347"/>
                </a:lnTo>
                <a:lnTo>
                  <a:pt x="0" y="5459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986" r="-24347" b="-67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426" y="376715"/>
            <a:ext cx="3873069" cy="1208720"/>
          </a:xfrm>
          <a:custGeom>
            <a:avLst/>
            <a:gdLst/>
            <a:ahLst/>
            <a:cxnLst/>
            <a:rect r="r" b="b" t="t" l="l"/>
            <a:pathLst>
              <a:path h="1208720" w="3873069">
                <a:moveTo>
                  <a:pt x="0" y="0"/>
                </a:moveTo>
                <a:lnTo>
                  <a:pt x="3873069" y="0"/>
                </a:lnTo>
                <a:lnTo>
                  <a:pt x="3873069" y="1208720"/>
                </a:lnTo>
                <a:lnTo>
                  <a:pt x="0" y="12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1756" y="1365836"/>
            <a:ext cx="11999037" cy="274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27"/>
              </a:lnSpc>
            </a:pPr>
            <a:r>
              <a:rPr lang="en-US" sz="16448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49220" y="4044864"/>
            <a:ext cx="9324108" cy="52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  <a:spcBef>
                <a:spcPct val="0"/>
              </a:spcBef>
            </a:pPr>
            <a:r>
              <a:rPr lang="en-US" sz="3031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4875" y="1634408"/>
            <a:ext cx="5621140" cy="7284918"/>
          </a:xfrm>
          <a:custGeom>
            <a:avLst/>
            <a:gdLst/>
            <a:ahLst/>
            <a:cxnLst/>
            <a:rect r="r" b="b" t="t" l="l"/>
            <a:pathLst>
              <a:path h="7284918" w="5621140">
                <a:moveTo>
                  <a:pt x="0" y="0"/>
                </a:moveTo>
                <a:lnTo>
                  <a:pt x="5621140" y="0"/>
                </a:lnTo>
                <a:lnTo>
                  <a:pt x="5621140" y="7284918"/>
                </a:lnTo>
                <a:lnTo>
                  <a:pt x="0" y="728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13" t="-12967" r="-10017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74006" y="9666334"/>
            <a:ext cx="15139989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27808" y="8240029"/>
            <a:ext cx="4103680" cy="1208720"/>
          </a:xfrm>
          <a:custGeom>
            <a:avLst/>
            <a:gdLst/>
            <a:ahLst/>
            <a:cxnLst/>
            <a:rect r="r" b="b" t="t" l="l"/>
            <a:pathLst>
              <a:path h="1208720" w="4103680">
                <a:moveTo>
                  <a:pt x="0" y="0"/>
                </a:moveTo>
                <a:lnTo>
                  <a:pt x="4103680" y="0"/>
                </a:lnTo>
                <a:lnTo>
                  <a:pt x="4103680" y="1208720"/>
                </a:lnTo>
                <a:lnTo>
                  <a:pt x="0" y="12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25388" y="3146058"/>
            <a:ext cx="10657046" cy="509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999" indent="-322500" lvl="1">
              <a:lnSpc>
                <a:spcPts val="5974"/>
              </a:lnSpc>
              <a:buAutoNum type="arabicPeriod" startAt="1"/>
            </a:pP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Dete</a:t>
            </a: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rmine the </a:t>
            </a:r>
            <a:r>
              <a:rPr lang="en-US" b="true" sz="2987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best city</a:t>
            </a: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to invest in within Spain</a:t>
            </a:r>
          </a:p>
          <a:p>
            <a:pPr algn="l" marL="644999" indent="-322500" lvl="1">
              <a:lnSpc>
                <a:spcPts val="5974"/>
              </a:lnSpc>
              <a:buAutoNum type="arabicPeriod" startAt="1"/>
            </a:pP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Identify the </a:t>
            </a:r>
            <a:r>
              <a:rPr lang="en-US" b="true" sz="2987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best property types</a:t>
            </a: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to invest in</a:t>
            </a:r>
          </a:p>
          <a:p>
            <a:pPr algn="l" marL="644999" indent="-322500" lvl="1">
              <a:lnSpc>
                <a:spcPts val="5974"/>
              </a:lnSpc>
              <a:buAutoNum type="arabicPeriod" startAt="1"/>
            </a:pP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Determine what </a:t>
            </a:r>
            <a:r>
              <a:rPr lang="en-US" b="true" sz="2987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property attributes</a:t>
            </a: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influence revenue the most (top 5)</a:t>
            </a:r>
          </a:p>
          <a:p>
            <a:pPr algn="l" marL="644999" indent="-322500" lvl="1">
              <a:lnSpc>
                <a:spcPts val="5974"/>
              </a:lnSpc>
              <a:buAutoNum type="arabicPeriod" startAt="1"/>
            </a:pP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Create </a:t>
            </a:r>
            <a:r>
              <a:rPr lang="en-US" b="true" sz="2987">
                <a:solidFill>
                  <a:srgbClr val="FE5D62"/>
                </a:solidFill>
                <a:latin typeface="Lato Bold"/>
                <a:ea typeface="Lato Bold"/>
                <a:cs typeface="Lato Bold"/>
                <a:sym typeface="Lato Bold"/>
              </a:rPr>
              <a:t>models</a:t>
            </a:r>
            <a:r>
              <a:rPr lang="en-US" sz="29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 that predict which variables influence revenue the most</a:t>
            </a:r>
          </a:p>
          <a:p>
            <a:pPr algn="l">
              <a:lnSpc>
                <a:spcPts val="497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36288" y="8117934"/>
            <a:ext cx="3867905" cy="1208720"/>
          </a:xfrm>
          <a:custGeom>
            <a:avLst/>
            <a:gdLst/>
            <a:ahLst/>
            <a:cxnLst/>
            <a:rect r="r" b="b" t="t" l="l"/>
            <a:pathLst>
              <a:path h="1208720" w="3867905">
                <a:moveTo>
                  <a:pt x="0" y="0"/>
                </a:moveTo>
                <a:lnTo>
                  <a:pt x="3867905" y="0"/>
                </a:lnTo>
                <a:lnTo>
                  <a:pt x="3867905" y="1208720"/>
                </a:lnTo>
                <a:lnTo>
                  <a:pt x="0" y="12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04193" y="7830642"/>
            <a:ext cx="2893800" cy="1783305"/>
          </a:xfrm>
          <a:custGeom>
            <a:avLst/>
            <a:gdLst/>
            <a:ahLst/>
            <a:cxnLst/>
            <a:rect r="r" b="b" t="t" l="l"/>
            <a:pathLst>
              <a:path h="1783305" w="2893800">
                <a:moveTo>
                  <a:pt x="0" y="0"/>
                </a:moveTo>
                <a:lnTo>
                  <a:pt x="2893801" y="0"/>
                </a:lnTo>
                <a:lnTo>
                  <a:pt x="2893801" y="1783304"/>
                </a:lnTo>
                <a:lnTo>
                  <a:pt x="0" y="178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25388" y="762000"/>
            <a:ext cx="9671087" cy="229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13"/>
              </a:lnSpc>
            </a:pPr>
            <a:r>
              <a:rPr lang="en-US" sz="13366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Action Plan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676" y="3244906"/>
            <a:ext cx="16986647" cy="358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6"/>
              </a:lnSpc>
            </a:pPr>
            <a:r>
              <a:rPr lang="en-US" sz="102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01353" y="9853612"/>
            <a:ext cx="15685294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01353" y="3142359"/>
            <a:ext cx="4002488" cy="4905177"/>
          </a:xfrm>
          <a:custGeom>
            <a:avLst/>
            <a:gdLst/>
            <a:ahLst/>
            <a:cxnLst/>
            <a:rect r="r" b="b" t="t" l="l"/>
            <a:pathLst>
              <a:path h="4905177" w="4002488">
                <a:moveTo>
                  <a:pt x="0" y="0"/>
                </a:moveTo>
                <a:lnTo>
                  <a:pt x="4002488" y="0"/>
                </a:lnTo>
                <a:lnTo>
                  <a:pt x="4002488" y="4905176"/>
                </a:lnTo>
                <a:lnTo>
                  <a:pt x="0" y="490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86567" y="2428774"/>
            <a:ext cx="4393364" cy="6115941"/>
          </a:xfrm>
          <a:custGeom>
            <a:avLst/>
            <a:gdLst/>
            <a:ahLst/>
            <a:cxnLst/>
            <a:rect r="r" b="b" t="t" l="l"/>
            <a:pathLst>
              <a:path h="6115941" w="4393364">
                <a:moveTo>
                  <a:pt x="0" y="0"/>
                </a:moveTo>
                <a:lnTo>
                  <a:pt x="4393363" y="0"/>
                </a:lnTo>
                <a:lnTo>
                  <a:pt x="4393363" y="6115942"/>
                </a:lnTo>
                <a:lnTo>
                  <a:pt x="0" y="611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1353" y="435957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Data Loading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0930" y="2492842"/>
            <a:ext cx="7466402" cy="8109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2945" indent="-376472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Iterated through folders containing city-specific .csv.gz files.</a:t>
            </a:r>
          </a:p>
          <a:p>
            <a:pPr algn="l" marL="752945" indent="-376472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34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reated a dictionary (dataframes) to store listings, reviews, and calendar data for each city in Spain.</a:t>
            </a:r>
          </a:p>
          <a:p>
            <a:pPr algn="l" marL="752945" indent="-376472" lvl="1">
              <a:lnSpc>
                <a:spcPts val="4882"/>
              </a:lnSpc>
              <a:buFont typeface="Arial"/>
              <a:buChar char="•"/>
            </a:pPr>
            <a:r>
              <a:rPr lang="en-US" sz="3487">
                <a:solidFill>
                  <a:srgbClr val="545454"/>
                </a:solidFill>
                <a:latin typeface="Lato"/>
                <a:ea typeface="Lato"/>
                <a:cs typeface="Lato"/>
                <a:sym typeface="Lato"/>
              </a:rPr>
              <a:t>Ensured proper error handling for missing files, parsing issues, and non-.csv.gz files.</a:t>
            </a:r>
          </a:p>
          <a:p>
            <a:pPr algn="l">
              <a:lnSpc>
                <a:spcPts val="5162"/>
              </a:lnSpc>
            </a:pPr>
          </a:p>
          <a:p>
            <a:pPr algn="ctr">
              <a:lnSpc>
                <a:spcPts val="5162"/>
              </a:lnSpc>
            </a:pPr>
          </a:p>
          <a:p>
            <a:pPr algn="l">
              <a:lnSpc>
                <a:spcPts val="516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1551" y="2464954"/>
            <a:ext cx="11244898" cy="7491913"/>
          </a:xfrm>
          <a:custGeom>
            <a:avLst/>
            <a:gdLst/>
            <a:ahLst/>
            <a:cxnLst/>
            <a:rect r="r" b="b" t="t" l="l"/>
            <a:pathLst>
              <a:path h="7491913" w="11244898">
                <a:moveTo>
                  <a:pt x="0" y="0"/>
                </a:moveTo>
                <a:lnTo>
                  <a:pt x="11244898" y="0"/>
                </a:lnTo>
                <a:lnTo>
                  <a:pt x="11244898" y="7491913"/>
                </a:lnTo>
                <a:lnTo>
                  <a:pt x="0" y="7491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1353" y="679941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Data Cleaning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01353" y="9853612"/>
            <a:ext cx="15685294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10591" y="3763010"/>
            <a:ext cx="9490225" cy="6002567"/>
          </a:xfrm>
          <a:custGeom>
            <a:avLst/>
            <a:gdLst/>
            <a:ahLst/>
            <a:cxnLst/>
            <a:rect r="r" b="b" t="t" l="l"/>
            <a:pathLst>
              <a:path h="6002567" w="9490225">
                <a:moveTo>
                  <a:pt x="0" y="0"/>
                </a:moveTo>
                <a:lnTo>
                  <a:pt x="9490225" y="0"/>
                </a:lnTo>
                <a:lnTo>
                  <a:pt x="9490225" y="6002567"/>
                </a:lnTo>
                <a:lnTo>
                  <a:pt x="0" y="6002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1353" y="838200"/>
            <a:ext cx="16986647" cy="162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6"/>
              </a:lnSpc>
            </a:pPr>
            <a:r>
              <a:rPr lang="en-US" sz="9454">
                <a:solidFill>
                  <a:srgbClr val="FE5D62"/>
                </a:solidFill>
                <a:latin typeface="Kollektif"/>
                <a:ea typeface="Kollektif"/>
                <a:cs typeface="Kollektif"/>
                <a:sym typeface="Kollektif"/>
              </a:rPr>
              <a:t>Categorical Variable Encoding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1453"/>
            <a:ext cx="16685977" cy="75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3"/>
              </a:lnSpc>
              <a:spcBef>
                <a:spcPct val="0"/>
              </a:spcBef>
            </a:pPr>
            <a:r>
              <a:rPr lang="en-US" sz="4395">
                <a:solidFill>
                  <a:srgbClr val="FE5D62"/>
                </a:solidFill>
                <a:latin typeface="Roboto Mono"/>
                <a:ea typeface="Roboto Mono"/>
                <a:cs typeface="Roboto Mono"/>
                <a:sym typeface="Roboto Mono"/>
              </a:rPr>
              <a:t>listings2</a:t>
            </a:r>
            <a:r>
              <a:rPr lang="en-US" sz="4395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rPr>
              <a:t>: DataFrame of all cleaned listings data </a:t>
            </a:r>
            <a:r>
              <a:rPr lang="en-US" sz="4395">
                <a:solidFill>
                  <a:srgbClr val="FE5D6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01353" y="9853612"/>
            <a:ext cx="15685294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56674"/>
            <a:ext cx="16308977" cy="8093330"/>
          </a:xfrm>
          <a:custGeom>
            <a:avLst/>
            <a:gdLst/>
            <a:ahLst/>
            <a:cxnLst/>
            <a:rect r="r" b="b" t="t" l="l"/>
            <a:pathLst>
              <a:path h="8093330" w="16308977">
                <a:moveTo>
                  <a:pt x="0" y="0"/>
                </a:moveTo>
                <a:lnTo>
                  <a:pt x="16308977" y="0"/>
                </a:lnTo>
                <a:lnTo>
                  <a:pt x="16308977" y="8093330"/>
                </a:lnTo>
                <a:lnTo>
                  <a:pt x="0" y="809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01353" y="9853612"/>
            <a:ext cx="15685294" cy="0"/>
          </a:xfrm>
          <a:prstGeom prst="line">
            <a:avLst/>
          </a:prstGeom>
          <a:ln cap="rnd" w="47625">
            <a:solidFill>
              <a:srgbClr val="796D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41766" y="1028700"/>
            <a:ext cx="16804467" cy="8339217"/>
          </a:xfrm>
          <a:custGeom>
            <a:avLst/>
            <a:gdLst/>
            <a:ahLst/>
            <a:cxnLst/>
            <a:rect r="r" b="b" t="t" l="l"/>
            <a:pathLst>
              <a:path h="8339217" w="16804467">
                <a:moveTo>
                  <a:pt x="0" y="0"/>
                </a:moveTo>
                <a:lnTo>
                  <a:pt x="16804468" y="0"/>
                </a:lnTo>
                <a:lnTo>
                  <a:pt x="16804468" y="8339217"/>
                </a:lnTo>
                <a:lnTo>
                  <a:pt x="0" y="833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71446" y="341294"/>
            <a:ext cx="2829063" cy="37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</a:pPr>
            <a:r>
              <a:rPr lang="en-US" sz="2195">
                <a:solidFill>
                  <a:srgbClr val="FE5D62"/>
                </a:solidFill>
                <a:latin typeface="Lato"/>
                <a:ea typeface="Lato"/>
                <a:cs typeface="Lato"/>
                <a:sym typeface="Lato"/>
              </a:rPr>
              <a:t>December 12,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DAGv5L6cT04</dc:identifier>
  <dcterms:modified xsi:type="dcterms:W3CDTF">2011-08-01T06:04:30Z</dcterms:modified>
  <cp:revision>1</cp:revision>
  <dc:title>Copy of Airbnb Analysis Big Data</dc:title>
</cp:coreProperties>
</file>